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1" r:id="rId2"/>
    <p:sldId id="257" r:id="rId3"/>
    <p:sldId id="303" r:id="rId4"/>
    <p:sldId id="300" r:id="rId5"/>
    <p:sldId id="292" r:id="rId6"/>
    <p:sldId id="276" r:id="rId7"/>
    <p:sldId id="302" r:id="rId8"/>
    <p:sldId id="299" r:id="rId9"/>
    <p:sldId id="30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2939" autoAdjust="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10A47-FE6B-4290-8A64-F18EB91B9001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69BAE-CE4D-49A6-A685-CA5A285754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34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 is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product which is loved by everyone, When it comes to investment, investing in gold always has been beneficial. Kotak Securities brings you few reasons why you should buy Equity &amp; not just gold.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Kotak Securities is one of the largest share broking firm </a:t>
            </a:r>
            <a:r>
              <a:rPr lang="en-US" sz="1200" b="0" i="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India 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visit www.kotaksecurities.com for </a:t>
            </a:r>
            <a:r>
              <a:rPr lang="en-US" sz="1200" b="0" i="0" kern="120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more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details.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69BAE-CE4D-49A6-A685-CA5A285754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78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A4296-2DD9-4DA7-81F6-AD9B5EA70287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FB178-2008-477D-AAC2-12804B75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5" y="0"/>
            <a:ext cx="913507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33800" y="3699808"/>
            <a:ext cx="487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Mengapa</a:t>
            </a:r>
            <a:r>
              <a:rPr lang="en-U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Membeli</a:t>
            </a:r>
            <a:r>
              <a:rPr lang="en-U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Saham</a:t>
            </a:r>
            <a:r>
              <a:rPr lang="en-U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238" y="3556038"/>
            <a:ext cx="3606762" cy="3606762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>
            <a:defPPr>
              <a:defRPr lang="en-US"/>
            </a:defPPr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Saham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206137"/>
            <a:ext cx="82296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berharga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penyertaan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modal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membeli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saham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tercatat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bursa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efek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pemilik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Bila kinerja perusahaan tersebut berjalan dengan baik, Anda akan mendapatkan bagian dari keuntungan seperti </a:t>
            </a:r>
            <a:r>
              <a:rPr lang="sv-SE" b="1" dirty="0" smtClean="0">
                <a:latin typeface="Arial" panose="020B0604020202020204" pitchFamily="34" charset="0"/>
                <a:cs typeface="Arial" panose="020B0604020202020204" pitchFamily="34" charset="0"/>
              </a:rPr>
              <a:t>dividen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sv-SE" b="1" dirty="0" smtClean="0">
                <a:latin typeface="Arial" panose="020B0604020202020204" pitchFamily="34" charset="0"/>
                <a:cs typeface="Arial" panose="020B0604020202020204" pitchFamily="34" charset="0"/>
              </a:rPr>
              <a:t>kenaikan harga 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dari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saham yang Anda 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miliki.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1" y="2167629"/>
            <a:ext cx="3962399" cy="466672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>
            <a:defPPr>
              <a:defRPr lang="en-US"/>
            </a:defPPr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>
                <a:latin typeface="Arial" pitchFamily="34" charset="0"/>
                <a:cs typeface="Arial" pitchFamily="34" charset="0"/>
              </a:rPr>
              <a:t>Imbal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Investasi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Saham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206137"/>
            <a:ext cx="8229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50000"/>
              </a:lnSpc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rentang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2010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5 September 2014: Rata-rata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imbal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di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smtClean="0"/>
              <a:t>16,85%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kali </a:t>
            </a:r>
            <a:r>
              <a:rPr lang="en-US" dirty="0" err="1"/>
              <a:t>lipat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di </a:t>
            </a:r>
            <a:r>
              <a:rPr lang="en-US" dirty="0" err="1"/>
              <a:t>obligasi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(</a:t>
            </a:r>
            <a:r>
              <a:rPr lang="en-US" dirty="0" smtClean="0"/>
              <a:t>7,36%)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deposito</a:t>
            </a:r>
            <a:r>
              <a:rPr lang="en-US" dirty="0"/>
              <a:t> (</a:t>
            </a:r>
            <a:r>
              <a:rPr lang="en-US" dirty="0" smtClean="0"/>
              <a:t>6,21%)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kali </a:t>
            </a:r>
            <a:r>
              <a:rPr lang="en-US" dirty="0" err="1"/>
              <a:t>lipat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di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komoditas</a:t>
            </a:r>
            <a:r>
              <a:rPr lang="en-US" dirty="0"/>
              <a:t>, </a:t>
            </a:r>
            <a:r>
              <a:rPr lang="en-US" dirty="0" err="1"/>
              <a:t>emas</a:t>
            </a:r>
            <a:r>
              <a:rPr lang="en-US" dirty="0"/>
              <a:t> (</a:t>
            </a:r>
            <a:r>
              <a:rPr lang="en-US" dirty="0" smtClean="0"/>
              <a:t>4,81%),” </a:t>
            </a:r>
            <a:r>
              <a:rPr lang="en-US" dirty="0" err="1"/>
              <a:t>tulis</a:t>
            </a:r>
            <a:r>
              <a:rPr lang="en-US" dirty="0"/>
              <a:t> BEI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tertulisnya</a:t>
            </a:r>
            <a:r>
              <a:rPr lang="en-US" dirty="0"/>
              <a:t>, </a:t>
            </a:r>
            <a:r>
              <a:rPr lang="en-US" dirty="0" err="1"/>
              <a:t>Jumat</a:t>
            </a:r>
            <a:r>
              <a:rPr lang="en-US" dirty="0"/>
              <a:t> (12/9/2014).</a:t>
            </a:r>
            <a:br>
              <a:rPr lang="en-US" dirty="0"/>
            </a:br>
            <a:endParaRPr lang="en-US" dirty="0" smtClean="0"/>
          </a:p>
          <a:p>
            <a:pPr lvl="0"/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2014,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tercatat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smtClean="0"/>
              <a:t>22,97%.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obligasi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smtClean="0"/>
              <a:t>8,22%, </a:t>
            </a:r>
            <a:r>
              <a:rPr lang="en-US" dirty="0" err="1"/>
              <a:t>emas</a:t>
            </a:r>
            <a:r>
              <a:rPr lang="en-US" dirty="0"/>
              <a:t> </a:t>
            </a:r>
            <a:r>
              <a:rPr lang="en-US" dirty="0" smtClean="0"/>
              <a:t>5,45%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deposito</a:t>
            </a:r>
            <a:r>
              <a:rPr lang="en-US" dirty="0"/>
              <a:t> </a:t>
            </a:r>
            <a:r>
              <a:rPr lang="en-US" dirty="0" smtClean="0"/>
              <a:t>6,92%.</a:t>
            </a:r>
            <a:endParaRPr lang="en-US" dirty="0"/>
          </a:p>
        </p:txBody>
      </p:sp>
      <p:sp>
        <p:nvSpPr>
          <p:cNvPr id="2" name="AutoShape 2" descr="http://www.worldstockscanner.com/wp-content/uploads/2012/05/6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8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>
            <a:defPPr>
              <a:defRPr lang="en-US"/>
            </a:defPPr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1. Modal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Kecil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206137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50000"/>
              </a:lnSpc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modal di </a:t>
            </a:r>
            <a:r>
              <a:rPr lang="en-US" dirty="0" err="1"/>
              <a:t>bawah</a:t>
            </a:r>
            <a:r>
              <a:rPr lang="en-US" dirty="0"/>
              <a:t> 10 </a:t>
            </a:r>
            <a:r>
              <a:rPr lang="en-US" dirty="0" err="1"/>
              <a:t>juta</a:t>
            </a:r>
            <a:r>
              <a:rPr lang="en-US" dirty="0"/>
              <a:t> rupiah,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counter </a:t>
            </a:r>
            <a:r>
              <a:rPr lang="en-US" dirty="0" smtClean="0"/>
              <a:t>2x3 meter </a:t>
            </a:r>
            <a:r>
              <a:rPr lang="en-US" dirty="0"/>
              <a:t>di </a:t>
            </a:r>
            <a:r>
              <a:rPr lang="en-US" dirty="0" smtClean="0"/>
              <a:t>mal.</a:t>
            </a:r>
            <a:endParaRPr lang="en-US" dirty="0"/>
          </a:p>
        </p:txBody>
      </p:sp>
      <p:sp>
        <p:nvSpPr>
          <p:cNvPr id="2" name="AutoShape 2" descr="http://www.worldstockscanner.com/wp-content/uploads/2012/05/6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09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>
            <a:defPPr>
              <a:defRPr lang="en-US"/>
            </a:defPPr>
            <a:lvl1pPr lvl="0" algn="ctr">
              <a:defRPr sz="36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2.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Pun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199" y="1206137"/>
            <a:ext cx="82296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50000"/>
              </a:lnSpc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bertransaksi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pun </a:t>
            </a:r>
            <a:r>
              <a:rPr lang="en-US" dirty="0"/>
              <a:t>, </a:t>
            </a:r>
            <a:r>
              <a:rPr lang="en-US" dirty="0" err="1" smtClean="0"/>
              <a:t>kapan</a:t>
            </a:r>
            <a:r>
              <a:rPr lang="en-US" dirty="0" smtClean="0"/>
              <a:t> pun</a:t>
            </a:r>
            <a:r>
              <a:rPr lang="en-US" dirty="0"/>
              <a:t>,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 smtClean="0"/>
              <a:t>telepon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handphone</a:t>
            </a:r>
            <a:r>
              <a:rPr lang="en-US" dirty="0" smtClean="0"/>
              <a:t>.</a:t>
            </a:r>
            <a:endParaRPr lang="en-IN" dirty="0" smtClean="0"/>
          </a:p>
        </p:txBody>
      </p:sp>
      <p:pic>
        <p:nvPicPr>
          <p:cNvPr id="5" name="Picture 2" descr="C:\Users\tanvi.potdukhe\Desktop\New folder\P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562" y="2590800"/>
            <a:ext cx="3380237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7858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>
            <a:defPPr>
              <a:defRPr lang="en-US"/>
            </a:defPPr>
            <a:lvl1pPr lvl="0" algn="ctr">
              <a:defRPr sz="36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3.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 smtClean="0"/>
              <a:t>Fleksibel</a:t>
            </a:r>
            <a:r>
              <a:rPr lang="en-US" dirty="0"/>
              <a:t>, </a:t>
            </a:r>
            <a:r>
              <a:rPr lang="en-US" dirty="0" err="1" smtClean="0"/>
              <a:t>Kapan</a:t>
            </a:r>
            <a:r>
              <a:rPr lang="en-US" dirty="0" smtClean="0"/>
              <a:t> Pun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057400"/>
            <a:ext cx="4800600" cy="4800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219200"/>
            <a:ext cx="82296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50000"/>
              </a:lnSpc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IN" dirty="0" err="1" smtClean="0"/>
              <a:t>Anda</a:t>
            </a:r>
            <a:r>
              <a:rPr lang="en-IN" dirty="0" smtClean="0"/>
              <a:t> </a:t>
            </a:r>
            <a:r>
              <a:rPr lang="en-IN" dirty="0" err="1" smtClean="0"/>
              <a:t>dapat</a:t>
            </a:r>
            <a:r>
              <a:rPr lang="en-IN" dirty="0" smtClean="0"/>
              <a:t> </a:t>
            </a:r>
            <a:r>
              <a:rPr lang="en-IN" dirty="0" err="1" smtClean="0"/>
              <a:t>melakukan</a:t>
            </a:r>
            <a:r>
              <a:rPr lang="en-IN" dirty="0" smtClean="0"/>
              <a:t> </a:t>
            </a:r>
            <a:r>
              <a:rPr lang="en-IN" dirty="0" err="1" smtClean="0"/>
              <a:t>transaksi</a:t>
            </a:r>
            <a:r>
              <a:rPr lang="en-IN" dirty="0" smtClean="0"/>
              <a:t> </a:t>
            </a:r>
            <a:r>
              <a:rPr lang="en-IN" dirty="0" err="1" smtClean="0"/>
              <a:t>saham</a:t>
            </a:r>
            <a:r>
              <a:rPr lang="en-IN" dirty="0" smtClean="0"/>
              <a:t> </a:t>
            </a:r>
            <a:r>
              <a:rPr lang="en-IN" dirty="0" err="1" smtClean="0"/>
              <a:t>pada</a:t>
            </a:r>
            <a:r>
              <a:rPr lang="en-IN" dirty="0" smtClean="0"/>
              <a:t> </a:t>
            </a:r>
            <a:r>
              <a:rPr lang="en-IN" dirty="0" err="1" smtClean="0"/>
              <a:t>saat</a:t>
            </a:r>
            <a:r>
              <a:rPr lang="en-IN" dirty="0" smtClean="0"/>
              <a:t> </a:t>
            </a:r>
            <a:r>
              <a:rPr lang="en-IN" dirty="0" err="1" smtClean="0"/>
              <a:t>luang</a:t>
            </a:r>
            <a:r>
              <a:rPr lang="en-IN" dirty="0" smtClean="0"/>
              <a:t> </a:t>
            </a:r>
            <a:r>
              <a:rPr lang="en-IN" dirty="0" err="1" smtClean="0"/>
              <a:t>Anda</a:t>
            </a:r>
            <a:r>
              <a:rPr lang="en-IN" dirty="0" smtClean="0"/>
              <a:t>.</a:t>
            </a:r>
          </a:p>
          <a:p>
            <a:pPr lvl="0"/>
            <a:r>
              <a:rPr lang="en-IN" dirty="0" err="1" smtClean="0"/>
              <a:t>Bisa</a:t>
            </a:r>
            <a:r>
              <a:rPr lang="en-IN" dirty="0" smtClean="0"/>
              <a:t> di </a:t>
            </a:r>
            <a:r>
              <a:rPr lang="en-IN" dirty="0" err="1" smtClean="0"/>
              <a:t>saat</a:t>
            </a:r>
            <a:r>
              <a:rPr lang="en-IN" dirty="0" smtClean="0"/>
              <a:t> </a:t>
            </a:r>
            <a:r>
              <a:rPr lang="en-IN" dirty="0" err="1" smtClean="0"/>
              <a:t>bangun</a:t>
            </a:r>
            <a:r>
              <a:rPr lang="en-IN" dirty="0" smtClean="0"/>
              <a:t> </a:t>
            </a:r>
            <a:r>
              <a:rPr lang="en-IN" dirty="0" err="1" smtClean="0"/>
              <a:t>tidur</a:t>
            </a:r>
            <a:r>
              <a:rPr lang="en-IN" dirty="0" smtClean="0"/>
              <a:t>, </a:t>
            </a:r>
            <a:r>
              <a:rPr lang="en-IN" dirty="0" err="1"/>
              <a:t>saat</a:t>
            </a:r>
            <a:r>
              <a:rPr lang="en-IN" dirty="0"/>
              <a:t> </a:t>
            </a:r>
            <a:r>
              <a:rPr lang="en-IN" dirty="0" err="1"/>
              <a:t>tunggu</a:t>
            </a:r>
            <a:r>
              <a:rPr lang="en-IN" dirty="0"/>
              <a:t> </a:t>
            </a:r>
            <a:r>
              <a:rPr lang="en-IN" dirty="0" err="1"/>
              <a:t>anak</a:t>
            </a:r>
            <a:r>
              <a:rPr lang="en-IN" dirty="0"/>
              <a:t> di </a:t>
            </a:r>
            <a:r>
              <a:rPr lang="en-IN" dirty="0" err="1"/>
              <a:t>sekolah</a:t>
            </a:r>
            <a:r>
              <a:rPr lang="en-IN" dirty="0"/>
              <a:t>, </a:t>
            </a:r>
            <a:r>
              <a:rPr lang="en-IN" dirty="0" err="1" smtClean="0"/>
              <a:t>saat</a:t>
            </a:r>
            <a:r>
              <a:rPr lang="en-IN" dirty="0" smtClean="0"/>
              <a:t> </a:t>
            </a:r>
            <a:r>
              <a:rPr lang="en-IN" dirty="0" err="1" smtClean="0"/>
              <a:t>makan</a:t>
            </a:r>
            <a:r>
              <a:rPr lang="en-IN" dirty="0" smtClean="0"/>
              <a:t> </a:t>
            </a:r>
            <a:r>
              <a:rPr lang="en-IN" dirty="0" err="1" smtClean="0"/>
              <a:t>siang</a:t>
            </a:r>
            <a:r>
              <a:rPr lang="en-IN" dirty="0" smtClean="0"/>
              <a:t>, </a:t>
            </a:r>
            <a:r>
              <a:rPr lang="en-IN" dirty="0" err="1" smtClean="0"/>
              <a:t>kapan</a:t>
            </a:r>
            <a:r>
              <a:rPr lang="en-IN" dirty="0" smtClean="0"/>
              <a:t> pun.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>
            <a:defPPr>
              <a:defRPr lang="en-US"/>
            </a:defPPr>
            <a:lvl1pPr lvl="0" algn="ctr">
              <a:defRPr sz="36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4.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Minim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199" y="1206137"/>
            <a:ext cx="8229601" cy="2534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 algn="just">
              <a:lnSpc>
                <a:spcPct val="150000"/>
              </a:lnSpc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modal yang </a:t>
            </a:r>
            <a:r>
              <a:rPr lang="en-US" dirty="0" err="1"/>
              <a:t>ditanamkan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menanam</a:t>
            </a:r>
            <a:r>
              <a:rPr lang="en-US" dirty="0"/>
              <a:t> modal minim,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yang </a:t>
            </a:r>
            <a:r>
              <a:rPr lang="en-US" dirty="0" err="1"/>
              <a:t>ditanggung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minim.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,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/>
              <a:t>,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yang </a:t>
            </a:r>
            <a:r>
              <a:rPr lang="en-US" dirty="0" err="1"/>
              <a:t>ditanggung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berlatih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,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real market data </a:t>
            </a:r>
            <a:r>
              <a:rPr lang="en-US" dirty="0" err="1"/>
              <a:t>secara</a:t>
            </a:r>
            <a:r>
              <a:rPr lang="en-US" dirty="0"/>
              <a:t> gratis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fasilitas-fasilitas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internet.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714750"/>
            <a:ext cx="41148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505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>
            <a:defPPr>
              <a:defRPr lang="en-US"/>
            </a:defPPr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>
                <a:latin typeface="Arial" pitchFamily="34" charset="0"/>
                <a:cs typeface="Arial" pitchFamily="34" charset="0"/>
              </a:rPr>
              <a:t>Selamat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Berinvestasi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2" descr="http://conservativecritic.files.wordpress.com/2011/04/figure-magnifying-glass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162050"/>
            <a:ext cx="6705600" cy="5010150"/>
          </a:xfrm>
          <a:prstGeom prst="rect">
            <a:avLst/>
          </a:prstGeom>
        </p:spPr>
      </p:pic>
      <p:sp>
        <p:nvSpPr>
          <p:cNvPr id="3" name="AutoShape 2" descr="https://apps.rackspace.com/a/attachments/INBOX/2955/2?wsid=eaca995ac91f8b2bb2596cb32ad1a18e694b108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00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5081" y="332656"/>
            <a:ext cx="8229600" cy="63729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PT.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Inti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Fikasa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Securindo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Menara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Batavia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Lantai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23 </a:t>
            </a: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Jl. KH. Mas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Mansyur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Kav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 125-126</a:t>
            </a: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Jakarta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10220 </a:t>
            </a:r>
          </a:p>
          <a:p>
            <a:pPr marL="0" indent="0" algn="ctr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Phone: +62 21 57930080 </a:t>
            </a: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Fax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: +62 21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57930090</a:t>
            </a:r>
          </a:p>
          <a:p>
            <a:pPr marL="0" indent="0" algn="ctr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Email: info@intifikasa.com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  <a:solidFill>
            <a:srgbClr val="C00000"/>
          </a:solidFill>
        </p:spPr>
        <p:txBody>
          <a:bodyPr/>
          <a:lstStyle>
            <a:defPPr>
              <a:defRPr lang="en-US"/>
            </a:defPPr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Terima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Kasih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15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2497</TotalTime>
  <Words>404</Words>
  <Application>Microsoft Office PowerPoint</Application>
  <PresentationFormat>On-screen Show (4:3)</PresentationFormat>
  <Paragraphs>38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Convonix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Akhil</dc:creator>
  <cp:lastModifiedBy>ardiarifin</cp:lastModifiedBy>
  <cp:revision>473</cp:revision>
  <dcterms:created xsi:type="dcterms:W3CDTF">2012-10-05T05:28:07Z</dcterms:created>
  <dcterms:modified xsi:type="dcterms:W3CDTF">2014-10-17T06:10:27Z</dcterms:modified>
</cp:coreProperties>
</file>