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61" r:id="rId2"/>
    <p:sldId id="257" r:id="rId3"/>
    <p:sldId id="258" r:id="rId4"/>
    <p:sldId id="264" r:id="rId5"/>
    <p:sldId id="260" r:id="rId6"/>
    <p:sldId id="268" r:id="rId7"/>
    <p:sldId id="267" r:id="rId8"/>
    <p:sldId id="269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87276" autoAdjust="0"/>
  </p:normalViewPr>
  <p:slideViewPr>
    <p:cSldViewPr>
      <p:cViewPr varScale="1">
        <p:scale>
          <a:sx n="74" d="100"/>
          <a:sy n="74" d="100"/>
        </p:scale>
        <p:origin x="126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3CD45A-AA4B-4F63-9A83-B0C197F9A8C6}" type="datetimeFigureOut">
              <a:rPr lang="en-US" smtClean="0"/>
              <a:pPr/>
              <a:t>10/17/2014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0C232-DAA5-46DC-9476-858FD34A30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5416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Before investing in share market it is essential that you are well versed with the various concepts related to share markets,</a:t>
            </a:r>
            <a:r>
              <a:rPr lang="en-US" baseline="0" dirty="0" smtClean="0"/>
              <a:t> hence Kotak Securities has brought you this information to help you in your investment decisions. We also offer you the insights &amp; information about various &lt;a href="http://www.kotaksecurities.com/stock-market-news/ipo/4006/Forthcoming-ipo-issues/0" Title=“Get latest details on upcoming IPO’s"&gt;forthcoming IPO's&lt;/a&gt; thus keeping you aware with the IPO </a:t>
            </a:r>
            <a:r>
              <a:rPr lang="en-US" baseline="0" smtClean="0"/>
              <a:t>market.</a:t>
            </a:r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0C232-DAA5-46DC-9476-858FD34A3095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7370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0C232-DAA5-46DC-9476-858FD34A309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2057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A4296-2DD9-4DA7-81F6-AD9B5EA70287}" type="datetimeFigureOut">
              <a:rPr lang="en-US" smtClean="0"/>
              <a:pPr/>
              <a:t>10/17/2014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FB178-2008-477D-AAC2-12804B755A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A4296-2DD9-4DA7-81F6-AD9B5EA70287}" type="datetimeFigureOut">
              <a:rPr lang="en-US" smtClean="0"/>
              <a:pPr/>
              <a:t>10/17/2014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FB178-2008-477D-AAC2-12804B755A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A4296-2DD9-4DA7-81F6-AD9B5EA70287}" type="datetimeFigureOut">
              <a:rPr lang="en-US" smtClean="0"/>
              <a:pPr/>
              <a:t>10/17/2014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FB178-2008-477D-AAC2-12804B755A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A4296-2DD9-4DA7-81F6-AD9B5EA70287}" type="datetimeFigureOut">
              <a:rPr lang="en-US" smtClean="0"/>
              <a:pPr/>
              <a:t>10/17/2014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FB178-2008-477D-AAC2-12804B755A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A4296-2DD9-4DA7-81F6-AD9B5EA70287}" type="datetimeFigureOut">
              <a:rPr lang="en-US" smtClean="0"/>
              <a:pPr/>
              <a:t>10/17/2014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FB178-2008-477D-AAC2-12804B755A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A4296-2DD9-4DA7-81F6-AD9B5EA70287}" type="datetimeFigureOut">
              <a:rPr lang="en-US" smtClean="0"/>
              <a:pPr/>
              <a:t>10/17/2014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FB178-2008-477D-AAC2-12804B755A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A4296-2DD9-4DA7-81F6-AD9B5EA70287}" type="datetimeFigureOut">
              <a:rPr lang="en-US" smtClean="0"/>
              <a:pPr/>
              <a:t>10/17/2014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FB178-2008-477D-AAC2-12804B755A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A4296-2DD9-4DA7-81F6-AD9B5EA70287}" type="datetimeFigureOut">
              <a:rPr lang="en-US" smtClean="0"/>
              <a:pPr/>
              <a:t>10/17/2014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FB178-2008-477D-AAC2-12804B755A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A4296-2DD9-4DA7-81F6-AD9B5EA70287}" type="datetimeFigureOut">
              <a:rPr lang="en-US" smtClean="0"/>
              <a:pPr/>
              <a:t>10/17/2014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FB178-2008-477D-AAC2-12804B755A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A4296-2DD9-4DA7-81F6-AD9B5EA70287}" type="datetimeFigureOut">
              <a:rPr lang="en-US" smtClean="0"/>
              <a:pPr/>
              <a:t>10/17/2014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FB178-2008-477D-AAC2-12804B755A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A4296-2DD9-4DA7-81F6-AD9B5EA70287}" type="datetimeFigureOut">
              <a:rPr lang="en-US" smtClean="0"/>
              <a:pPr/>
              <a:t>10/17/2014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FB178-2008-477D-AAC2-12804B755A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0A4296-2DD9-4DA7-81F6-AD9B5EA70287}" type="datetimeFigureOut">
              <a:rPr lang="en-US" smtClean="0"/>
              <a:pPr/>
              <a:t>10/17/2014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8FB178-2008-477D-AAC2-12804B755A4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5" y="0"/>
            <a:ext cx="9135070" cy="6858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343400" y="3641229"/>
            <a:ext cx="48768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err="1" smtClean="0">
                <a:solidFill>
                  <a:schemeClr val="bg1"/>
                </a:solidFill>
              </a:rPr>
              <a:t>Apa</a:t>
            </a:r>
            <a:r>
              <a:rPr lang="en-US" sz="4400" dirty="0" smtClean="0">
                <a:solidFill>
                  <a:schemeClr val="bg1"/>
                </a:solidFill>
              </a:rPr>
              <a:t> </a:t>
            </a:r>
            <a:r>
              <a:rPr lang="en-US" sz="4400" dirty="0" err="1" smtClean="0">
                <a:solidFill>
                  <a:schemeClr val="bg1"/>
                </a:solidFill>
              </a:rPr>
              <a:t>Itu</a:t>
            </a:r>
            <a:r>
              <a:rPr lang="en-US" sz="4400" dirty="0" smtClean="0">
                <a:solidFill>
                  <a:schemeClr val="bg1"/>
                </a:solidFill>
              </a:rPr>
              <a:t> </a:t>
            </a:r>
            <a:r>
              <a:rPr lang="en-US" sz="4400" dirty="0" err="1" smtClean="0">
                <a:solidFill>
                  <a:schemeClr val="bg1"/>
                </a:solidFill>
              </a:rPr>
              <a:t>Saham</a:t>
            </a:r>
            <a:r>
              <a:rPr lang="en-US" sz="4400" dirty="0" smtClean="0">
                <a:solidFill>
                  <a:schemeClr val="bg1"/>
                </a:solidFill>
              </a:rPr>
              <a:t>?</a:t>
            </a:r>
          </a:p>
          <a:p>
            <a:pPr algn="ctr"/>
            <a:r>
              <a:rPr lang="en-US" sz="3200" dirty="0" err="1" smtClean="0">
                <a:solidFill>
                  <a:schemeClr val="bg1">
                    <a:lumMod val="85000"/>
                  </a:schemeClr>
                </a:solidFill>
              </a:rPr>
              <a:t>Saham</a:t>
            </a:r>
            <a:r>
              <a:rPr lang="en-US" sz="3200" dirty="0" smtClean="0">
                <a:solidFill>
                  <a:schemeClr val="bg1">
                    <a:lumMod val="85000"/>
                  </a:schemeClr>
                </a:solidFill>
              </a:rPr>
              <a:t>, </a:t>
            </a:r>
            <a:r>
              <a:rPr lang="en-US" sz="3200" dirty="0" err="1" smtClean="0">
                <a:solidFill>
                  <a:schemeClr val="bg1">
                    <a:lumMod val="85000"/>
                  </a:schemeClr>
                </a:solidFill>
              </a:rPr>
              <a:t>Harga</a:t>
            </a:r>
            <a:r>
              <a:rPr lang="en-US" sz="3200" dirty="0" smtClean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sz="3200" dirty="0" err="1" smtClean="0">
                <a:solidFill>
                  <a:schemeClr val="bg1">
                    <a:lumMod val="85000"/>
                  </a:schemeClr>
                </a:solidFill>
              </a:rPr>
              <a:t>Saham</a:t>
            </a:r>
            <a:r>
              <a:rPr lang="en-US" sz="3200" dirty="0" smtClean="0">
                <a:solidFill>
                  <a:schemeClr val="bg1">
                    <a:lumMod val="85000"/>
                  </a:schemeClr>
                </a:solidFill>
              </a:rPr>
              <a:t> </a:t>
            </a:r>
          </a:p>
          <a:p>
            <a:pPr algn="ctr"/>
            <a:r>
              <a:rPr lang="en-US" sz="3200" dirty="0" smtClean="0">
                <a:solidFill>
                  <a:schemeClr val="bg1">
                    <a:lumMod val="85000"/>
                  </a:schemeClr>
                </a:solidFill>
              </a:rPr>
              <a:t>&amp; </a:t>
            </a:r>
            <a:r>
              <a:rPr lang="en-US" sz="3200" dirty="0" smtClean="0">
                <a:solidFill>
                  <a:schemeClr val="bg1">
                    <a:lumMod val="85000"/>
                  </a:schemeClr>
                </a:solidFill>
              </a:rPr>
              <a:t>Bursa </a:t>
            </a:r>
            <a:r>
              <a:rPr lang="en-US" sz="3200" dirty="0" err="1" smtClean="0">
                <a:solidFill>
                  <a:schemeClr val="bg1">
                    <a:lumMod val="85000"/>
                  </a:schemeClr>
                </a:solidFill>
              </a:rPr>
              <a:t>Efek</a:t>
            </a:r>
            <a:endParaRPr lang="en-US" sz="3200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1524000"/>
            <a:ext cx="8305800" cy="48567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ct val="20000"/>
              </a:spcBef>
              <a:buFont typeface="Wingdings" pitchFamily="2" charset="2"/>
              <a:buChar char="§"/>
            </a:pPr>
            <a:r>
              <a:rPr lang="en-US" dirty="0" err="1" smtClean="0"/>
              <a:t>Pasar</a:t>
            </a:r>
            <a:r>
              <a:rPr lang="en-US" dirty="0" smtClean="0"/>
              <a:t> </a:t>
            </a:r>
            <a:r>
              <a:rPr lang="en-US" dirty="0" err="1" smtClean="0"/>
              <a:t>saham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b="1" dirty="0" err="1" smtClean="0"/>
              <a:t>menakutkan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kebanyakan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r>
              <a:rPr lang="en-US" dirty="0" smtClean="0"/>
              <a:t>.</a:t>
            </a:r>
          </a:p>
          <a:p>
            <a:pPr marL="342900" indent="-342900">
              <a:spcBef>
                <a:spcPct val="20000"/>
              </a:spcBef>
              <a:buFont typeface="Wingdings" pitchFamily="2" charset="2"/>
              <a:buChar char="§"/>
            </a:pPr>
            <a:endParaRPr lang="en-US" dirty="0" smtClean="0"/>
          </a:p>
          <a:p>
            <a:pPr marL="342900" indent="-342900">
              <a:spcBef>
                <a:spcPct val="20000"/>
              </a:spcBef>
              <a:buFont typeface="Wingdings" pitchFamily="2" charset="2"/>
              <a:buChar char="§"/>
            </a:pPr>
            <a:r>
              <a:rPr lang="en-US" dirty="0" err="1" smtClean="0"/>
              <a:t>Membekali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 </a:t>
            </a:r>
            <a:r>
              <a:rPr lang="en-US" dirty="0" err="1" smtClean="0"/>
              <a:t>saham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anda</a:t>
            </a:r>
            <a:r>
              <a:rPr lang="en-US" dirty="0" smtClean="0"/>
              <a:t> </a:t>
            </a:r>
            <a:r>
              <a:rPr lang="en-US" dirty="0" err="1" smtClean="0"/>
              <a:t>mengurangi</a:t>
            </a:r>
            <a:r>
              <a:rPr lang="en-US" dirty="0" smtClean="0"/>
              <a:t> rasa </a:t>
            </a:r>
            <a:r>
              <a:rPr lang="en-US" dirty="0" err="1" smtClean="0"/>
              <a:t>takut</a:t>
            </a:r>
            <a:r>
              <a:rPr lang="en-US" dirty="0" smtClean="0"/>
              <a:t>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anda</a:t>
            </a:r>
            <a:r>
              <a:rPr lang="en-US" dirty="0" smtClean="0"/>
              <a:t> </a:t>
            </a:r>
            <a:r>
              <a:rPr lang="en-US" dirty="0" err="1" smtClean="0"/>
              <a:t>menyadari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 modal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yang </a:t>
            </a:r>
            <a:r>
              <a:rPr lang="en-US" dirty="0" err="1" smtClean="0"/>
              <a:t>tepat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b="1" dirty="0" err="1" smtClean="0"/>
              <a:t>mendatangkan</a:t>
            </a:r>
            <a:r>
              <a:rPr lang="en-US" b="1" dirty="0" smtClean="0"/>
              <a:t> </a:t>
            </a:r>
            <a:r>
              <a:rPr lang="en-US" b="1" dirty="0" err="1" smtClean="0"/>
              <a:t>kekayaan</a:t>
            </a:r>
            <a:r>
              <a:rPr lang="en-US" dirty="0" smtClean="0"/>
              <a:t>.</a:t>
            </a:r>
          </a:p>
          <a:p>
            <a:pPr marL="342900" indent="-342900">
              <a:spcBef>
                <a:spcPct val="20000"/>
              </a:spcBef>
              <a:buFont typeface="Wingdings" pitchFamily="2" charset="2"/>
              <a:buChar char="§"/>
            </a:pPr>
            <a:endParaRPr lang="en-US" dirty="0" smtClean="0"/>
          </a:p>
          <a:p>
            <a:pPr marL="342900" indent="-342900">
              <a:spcBef>
                <a:spcPct val="20000"/>
              </a:spcBef>
              <a:buFont typeface="Wingdings" pitchFamily="2" charset="2"/>
              <a:buChar char="§"/>
            </a:pPr>
            <a:endParaRPr lang="en-US" dirty="0" smtClean="0"/>
          </a:p>
          <a:p>
            <a:pPr marL="342900" indent="-342900">
              <a:spcBef>
                <a:spcPct val="20000"/>
              </a:spcBef>
              <a:buFont typeface="Wingdings" pitchFamily="2" charset="2"/>
              <a:buChar char="§"/>
            </a:pPr>
            <a:endParaRPr lang="en-US" dirty="0" smtClean="0"/>
          </a:p>
          <a:p>
            <a:pPr marL="342900" indent="-342900">
              <a:spcBef>
                <a:spcPct val="20000"/>
              </a:spcBef>
            </a:pPr>
            <a:endParaRPr lang="en-US" dirty="0" smtClean="0"/>
          </a:p>
          <a:p>
            <a:pPr marL="342900" indent="-342900">
              <a:spcBef>
                <a:spcPct val="20000"/>
              </a:spcBef>
            </a:pPr>
            <a:endParaRPr lang="en-US" dirty="0" smtClean="0"/>
          </a:p>
          <a:p>
            <a:pPr marL="342900" indent="-342900">
              <a:spcBef>
                <a:spcPct val="20000"/>
              </a:spcBef>
              <a:buFont typeface="Wingdings" pitchFamily="2" charset="2"/>
              <a:buChar char="§"/>
            </a:pPr>
            <a:endParaRPr lang="en-US" dirty="0" smtClean="0"/>
          </a:p>
          <a:p>
            <a:pPr marL="342900" indent="-342900">
              <a:spcBef>
                <a:spcPct val="20000"/>
              </a:spcBef>
              <a:buFont typeface="Wingdings" pitchFamily="2" charset="2"/>
              <a:buChar char="§"/>
            </a:pPr>
            <a:endParaRPr lang="en-US" dirty="0" smtClean="0"/>
          </a:p>
          <a:p>
            <a:pPr marL="342900" indent="-342900">
              <a:spcBef>
                <a:spcPct val="20000"/>
              </a:spcBef>
              <a:buFont typeface="Wingdings" pitchFamily="2" charset="2"/>
              <a:buChar char="§"/>
            </a:pPr>
            <a:endParaRPr lang="en-US" dirty="0" smtClean="0"/>
          </a:p>
          <a:p>
            <a:pPr marL="342900" indent="-342900">
              <a:spcBef>
                <a:spcPct val="20000"/>
              </a:spcBef>
              <a:buFont typeface="Wingdings" pitchFamily="2" charset="2"/>
              <a:buChar char="§"/>
            </a:pPr>
            <a:r>
              <a:rPr lang="en-US" dirty="0" err="1" smtClean="0"/>
              <a:t>Sebelum</a:t>
            </a:r>
            <a:r>
              <a:rPr lang="en-US" dirty="0" smtClean="0"/>
              <a:t> </a:t>
            </a:r>
            <a:r>
              <a:rPr lang="en-US" dirty="0" err="1" smtClean="0"/>
              <a:t>memulai</a:t>
            </a:r>
            <a:r>
              <a:rPr lang="en-US" dirty="0" smtClean="0"/>
              <a:t> </a:t>
            </a:r>
            <a:r>
              <a:rPr lang="en-US" dirty="0" err="1" smtClean="0"/>
              <a:t>investasi</a:t>
            </a:r>
            <a:r>
              <a:rPr lang="en-US" dirty="0" smtClean="0"/>
              <a:t> di </a:t>
            </a:r>
            <a:r>
              <a:rPr lang="en-US" dirty="0" err="1" smtClean="0"/>
              <a:t>pasar</a:t>
            </a:r>
            <a:r>
              <a:rPr lang="en-US" dirty="0" smtClean="0"/>
              <a:t> modal,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b="1" dirty="0" err="1" smtClean="0"/>
              <a:t>konsep</a:t>
            </a:r>
            <a:r>
              <a:rPr lang="en-US" dirty="0" smtClean="0"/>
              <a:t> yang </a:t>
            </a:r>
            <a:r>
              <a:rPr lang="en-US" dirty="0" err="1" smtClean="0"/>
              <a:t>berkaitan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 </a:t>
            </a:r>
            <a:r>
              <a:rPr lang="en-US" dirty="0" err="1" smtClean="0"/>
              <a:t>saham</a:t>
            </a:r>
            <a:r>
              <a:rPr lang="en-US" dirty="0" smtClean="0"/>
              <a:t>. 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609600" y="274638"/>
            <a:ext cx="8229600" cy="634082"/>
          </a:xfrm>
          <a:prstGeom prst="rect">
            <a:avLst/>
          </a:prstGeom>
          <a:solidFill>
            <a:srgbClr val="C00000"/>
          </a:solidFill>
        </p:spPr>
        <p:txBody>
          <a:bodyPr/>
          <a:lstStyle/>
          <a:p>
            <a:pPr algn="ctr">
              <a:spcBef>
                <a:spcPct val="0"/>
              </a:spcBef>
              <a:defRPr/>
            </a:pPr>
            <a:r>
              <a:rPr lang="en-US" sz="3600" b="1" dirty="0" err="1" smtClean="0">
                <a:solidFill>
                  <a:schemeClr val="bg1"/>
                </a:solidFill>
              </a:rPr>
              <a:t>Pendahuluan</a:t>
            </a:r>
            <a:endParaRPr lang="en-US" sz="3600" b="1" dirty="0">
              <a:solidFill>
                <a:schemeClr val="bg1"/>
              </a:solidFill>
            </a:endParaRPr>
          </a:p>
        </p:txBody>
      </p:sp>
      <p:pic>
        <p:nvPicPr>
          <p:cNvPr id="30722" name="Picture 2" descr="http://www.virginiabornandbred.com/images/bullpuzzle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43200" y="3276600"/>
            <a:ext cx="3333750" cy="22193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3400" y="1219200"/>
            <a:ext cx="8382000" cy="18651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ct val="20000"/>
              </a:spcBef>
              <a:buFont typeface="Wingdings" pitchFamily="2" charset="2"/>
              <a:buChar char="§"/>
            </a:pP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</a:t>
            </a:r>
            <a:r>
              <a:rPr lang="en-US" dirty="0" err="1" smtClean="0"/>
              <a:t>sederhananya</a:t>
            </a:r>
            <a:r>
              <a:rPr lang="en-US" dirty="0" smtClean="0"/>
              <a:t>, </a:t>
            </a:r>
            <a:r>
              <a:rPr lang="en-US" dirty="0" err="1" smtClean="0"/>
              <a:t>saham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surat</a:t>
            </a:r>
            <a:r>
              <a:rPr lang="en-US" dirty="0" smtClean="0"/>
              <a:t> </a:t>
            </a:r>
            <a:r>
              <a:rPr lang="en-US" dirty="0" err="1" smtClean="0"/>
              <a:t>berharga</a:t>
            </a:r>
            <a:r>
              <a:rPr lang="en-US" dirty="0" smtClean="0"/>
              <a:t> yang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tanda</a:t>
            </a:r>
            <a:r>
              <a:rPr lang="en-US" dirty="0" smtClean="0"/>
              <a:t> </a:t>
            </a:r>
            <a:r>
              <a:rPr lang="en-US" b="1" dirty="0" err="1" smtClean="0"/>
              <a:t>penyertaan</a:t>
            </a:r>
            <a:r>
              <a:rPr lang="en-US" b="1" dirty="0" smtClean="0"/>
              <a:t> modal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.</a:t>
            </a:r>
          </a:p>
          <a:p>
            <a:pPr marL="342900" indent="-342900">
              <a:spcBef>
                <a:spcPct val="20000"/>
              </a:spcBef>
              <a:buFont typeface="Wingdings" pitchFamily="2" charset="2"/>
              <a:buChar char="§"/>
            </a:pPr>
            <a:r>
              <a:rPr lang="en-US" dirty="0" err="1" smtClean="0"/>
              <a:t>Saham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mewakili</a:t>
            </a:r>
            <a:r>
              <a:rPr lang="en-US" dirty="0" smtClean="0"/>
              <a:t> </a:t>
            </a:r>
            <a:r>
              <a:rPr lang="en-US" dirty="0" err="1" smtClean="0"/>
              <a:t>kepemilikan</a:t>
            </a:r>
            <a:r>
              <a:rPr lang="en-US" dirty="0" smtClean="0"/>
              <a:t> </a:t>
            </a:r>
            <a:r>
              <a:rPr lang="en-US" dirty="0" err="1" smtClean="0"/>
              <a:t>klaim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aset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bila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bangkrut</a:t>
            </a:r>
            <a:r>
              <a:rPr lang="en-US" dirty="0" smtClean="0"/>
              <a:t>. </a:t>
            </a:r>
            <a:r>
              <a:rPr lang="en-US" dirty="0" err="1" smtClean="0"/>
              <a:t>Saham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mewakili</a:t>
            </a:r>
            <a:r>
              <a:rPr lang="en-US" dirty="0" smtClean="0"/>
              <a:t> </a:t>
            </a:r>
            <a:r>
              <a:rPr lang="en-US" dirty="0" err="1" smtClean="0"/>
              <a:t>kepemilikan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laba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.</a:t>
            </a:r>
          </a:p>
          <a:p>
            <a:pPr marL="342900" indent="-342900">
              <a:spcBef>
                <a:spcPct val="20000"/>
              </a:spcBef>
              <a:buFont typeface="Wingdings" pitchFamily="2" charset="2"/>
              <a:buChar char="§"/>
            </a:pPr>
            <a:r>
              <a:rPr lang="en-US" dirty="0" err="1" smtClean="0"/>
              <a:t>Anda</a:t>
            </a:r>
            <a:r>
              <a:rPr lang="en-US" dirty="0" smtClean="0"/>
              <a:t> </a:t>
            </a:r>
            <a:r>
              <a:rPr lang="en-US" dirty="0" err="1" smtClean="0"/>
              <a:t>membeli</a:t>
            </a:r>
            <a:r>
              <a:rPr lang="en-US" dirty="0" smtClean="0"/>
              <a:t> </a:t>
            </a:r>
            <a:r>
              <a:rPr lang="en-US" dirty="0" err="1" smtClean="0"/>
              <a:t>saham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harapan</a:t>
            </a:r>
            <a:r>
              <a:rPr lang="en-US" dirty="0" smtClean="0"/>
              <a:t> </a:t>
            </a:r>
            <a:r>
              <a:rPr lang="en-US" dirty="0" err="1" smtClean="0"/>
              <a:t>mendapat</a:t>
            </a:r>
            <a:r>
              <a:rPr lang="en-US" dirty="0" smtClean="0"/>
              <a:t> </a:t>
            </a:r>
            <a:r>
              <a:rPr lang="en-US" dirty="0" err="1" smtClean="0"/>
              <a:t>penghasilan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b="1" dirty="0" err="1" smtClean="0"/>
              <a:t>dividen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b="1" dirty="0" err="1" smtClean="0"/>
              <a:t>kenaikan</a:t>
            </a:r>
            <a:r>
              <a:rPr lang="en-US" b="1" dirty="0" smtClean="0"/>
              <a:t> </a:t>
            </a:r>
            <a:r>
              <a:rPr lang="en-US" b="1" dirty="0" err="1" smtClean="0"/>
              <a:t>harga</a:t>
            </a:r>
            <a:r>
              <a:rPr lang="en-US" b="1" dirty="0" smtClean="0"/>
              <a:t> </a:t>
            </a:r>
            <a:r>
              <a:rPr lang="en-US" dirty="0" err="1" smtClean="0"/>
              <a:t>saham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. 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609600" y="274638"/>
            <a:ext cx="8229600" cy="634082"/>
          </a:xfrm>
          <a:prstGeom prst="rect">
            <a:avLst/>
          </a:prstGeom>
          <a:solidFill>
            <a:srgbClr val="C00000"/>
          </a:solidFill>
        </p:spPr>
        <p:txBody>
          <a:bodyPr/>
          <a:lstStyle/>
          <a:p>
            <a:pPr lvl="0" algn="ctr"/>
            <a:r>
              <a:rPr lang="en-US" sz="3600" b="1" dirty="0" err="1" smtClean="0">
                <a:solidFill>
                  <a:schemeClr val="bg1"/>
                </a:solidFill>
              </a:rPr>
              <a:t>Apa</a:t>
            </a:r>
            <a:r>
              <a:rPr lang="en-US" sz="3600" b="1" dirty="0" smtClean="0">
                <a:solidFill>
                  <a:schemeClr val="bg1"/>
                </a:solidFill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</a:rPr>
              <a:t>Itu</a:t>
            </a:r>
            <a:r>
              <a:rPr lang="en-US" sz="3600" b="1" dirty="0" smtClean="0">
                <a:solidFill>
                  <a:schemeClr val="bg1"/>
                </a:solidFill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</a:rPr>
              <a:t>Saham</a:t>
            </a:r>
            <a:r>
              <a:rPr lang="en-US" sz="3600" b="1" dirty="0" smtClean="0">
                <a:solidFill>
                  <a:schemeClr val="bg1"/>
                </a:solidFill>
              </a:rPr>
              <a:t>?</a:t>
            </a:r>
            <a:endParaRPr lang="en-US" sz="3600" dirty="0">
              <a:solidFill>
                <a:schemeClr val="bg1"/>
              </a:solidFill>
            </a:endParaRPr>
          </a:p>
        </p:txBody>
      </p:sp>
      <p:pic>
        <p:nvPicPr>
          <p:cNvPr id="29698" name="Picture 2" descr="http://www.investorinformation.com.au/uploads/images/a_shares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0" y="3200400"/>
            <a:ext cx="3276600" cy="3276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9530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1800" dirty="0" err="1" smtClean="0"/>
              <a:t>Fungsi</a:t>
            </a:r>
            <a:r>
              <a:rPr lang="en-US" sz="1800" dirty="0" smtClean="0"/>
              <a:t> </a:t>
            </a:r>
            <a:r>
              <a:rPr lang="en-US" sz="1800" dirty="0" err="1" smtClean="0"/>
              <a:t>dari</a:t>
            </a:r>
            <a:r>
              <a:rPr lang="en-US" sz="1800" dirty="0" smtClean="0"/>
              <a:t> bursa </a:t>
            </a:r>
            <a:r>
              <a:rPr lang="en-US" sz="1800" dirty="0" err="1" smtClean="0"/>
              <a:t>efek</a:t>
            </a:r>
            <a:r>
              <a:rPr lang="en-US" sz="1800" dirty="0" smtClean="0"/>
              <a:t> </a:t>
            </a:r>
            <a:r>
              <a:rPr lang="en-US" sz="1800" dirty="0" err="1" smtClean="0"/>
              <a:t>adalah</a:t>
            </a:r>
            <a:r>
              <a:rPr lang="en-US" sz="1800" dirty="0" smtClean="0"/>
              <a:t> </a:t>
            </a:r>
            <a:r>
              <a:rPr lang="en-US" sz="1800" b="1" dirty="0" err="1" smtClean="0"/>
              <a:t>memfasilitasi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pertukaran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saham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antara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pembeli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dan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penjual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dan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mengurangi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resiko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investasi</a:t>
            </a:r>
            <a:r>
              <a:rPr lang="en-US" sz="1800" dirty="0" smtClean="0"/>
              <a:t>. </a:t>
            </a:r>
          </a:p>
          <a:p>
            <a:pPr>
              <a:buFont typeface="Wingdings" pitchFamily="2" charset="2"/>
              <a:buChar char="§"/>
            </a:pPr>
            <a:r>
              <a:rPr lang="en-US" sz="1800" dirty="0" err="1" smtClean="0"/>
              <a:t>Saham</a:t>
            </a:r>
            <a:r>
              <a:rPr lang="en-US" sz="1800" dirty="0" smtClean="0"/>
              <a:t> </a:t>
            </a:r>
            <a:r>
              <a:rPr lang="en-US" sz="1800" dirty="0" err="1" smtClean="0"/>
              <a:t>hanya</a:t>
            </a:r>
            <a:r>
              <a:rPr lang="en-US" sz="1800" dirty="0" smtClean="0"/>
              <a:t> </a:t>
            </a:r>
            <a:r>
              <a:rPr lang="en-US" sz="1800" dirty="0" err="1" smtClean="0"/>
              <a:t>dapat</a:t>
            </a:r>
            <a:r>
              <a:rPr lang="en-US" sz="1800" dirty="0" smtClean="0"/>
              <a:t> </a:t>
            </a:r>
            <a:r>
              <a:rPr lang="en-US" sz="1800" dirty="0" err="1" smtClean="0"/>
              <a:t>diperjualbelikan</a:t>
            </a:r>
            <a:r>
              <a:rPr lang="en-US" sz="1800" dirty="0" smtClean="0"/>
              <a:t> </a:t>
            </a:r>
            <a:r>
              <a:rPr lang="en-US" sz="1800" dirty="0" err="1" smtClean="0"/>
              <a:t>bilamana</a:t>
            </a:r>
            <a:r>
              <a:rPr lang="en-US" sz="1800" dirty="0" smtClean="0"/>
              <a:t> </a:t>
            </a:r>
            <a:r>
              <a:rPr lang="en-US" sz="1800" dirty="0" err="1" smtClean="0"/>
              <a:t>saham</a:t>
            </a:r>
            <a:r>
              <a:rPr lang="en-US" sz="1800" dirty="0" smtClean="0"/>
              <a:t> </a:t>
            </a:r>
            <a:r>
              <a:rPr lang="en-US" sz="1800" dirty="0" err="1" smtClean="0"/>
              <a:t>tersebut</a:t>
            </a:r>
            <a:r>
              <a:rPr lang="en-US" sz="1800" dirty="0" smtClean="0"/>
              <a:t> </a:t>
            </a:r>
            <a:r>
              <a:rPr lang="en-US" sz="1800" b="1" dirty="0" err="1" smtClean="0"/>
              <a:t>tercatat</a:t>
            </a:r>
            <a:r>
              <a:rPr lang="en-US" sz="1800" dirty="0" smtClean="0"/>
              <a:t> di </a:t>
            </a:r>
            <a:r>
              <a:rPr lang="en-US" sz="1800" dirty="0" err="1" smtClean="0"/>
              <a:t>sebuah</a:t>
            </a:r>
            <a:r>
              <a:rPr lang="en-US" sz="1800" dirty="0" smtClean="0"/>
              <a:t> bursa </a:t>
            </a:r>
            <a:r>
              <a:rPr lang="en-US" sz="1800" dirty="0" err="1" smtClean="0"/>
              <a:t>efek</a:t>
            </a:r>
            <a:r>
              <a:rPr lang="en-US" sz="1800" dirty="0" smtClean="0"/>
              <a:t>. </a:t>
            </a:r>
            <a:r>
              <a:rPr lang="en-US" sz="1800" dirty="0" err="1" smtClean="0"/>
              <a:t>Jadi</a:t>
            </a:r>
            <a:r>
              <a:rPr lang="en-US" sz="1800" dirty="0" smtClean="0"/>
              <a:t>, bursa </a:t>
            </a:r>
            <a:r>
              <a:rPr lang="en-US" sz="1800" dirty="0" err="1" smtClean="0"/>
              <a:t>efek</a:t>
            </a:r>
            <a:r>
              <a:rPr lang="en-US" sz="1800" dirty="0" smtClean="0"/>
              <a:t> </a:t>
            </a:r>
            <a:r>
              <a:rPr lang="en-US" sz="1800" dirty="0" err="1" smtClean="0"/>
              <a:t>adalah</a:t>
            </a:r>
            <a:r>
              <a:rPr lang="en-US" sz="1800" dirty="0" smtClean="0"/>
              <a:t> </a:t>
            </a:r>
            <a:r>
              <a:rPr lang="en-US" sz="1800" b="1" dirty="0" err="1" smtClean="0"/>
              <a:t>tempat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pertemuan</a:t>
            </a:r>
            <a:r>
              <a:rPr lang="en-US" sz="1800" b="1" dirty="0" smtClean="0"/>
              <a:t> </a:t>
            </a:r>
            <a:r>
              <a:rPr lang="en-US" sz="1800" dirty="0" err="1" smtClean="0"/>
              <a:t>antara</a:t>
            </a:r>
            <a:r>
              <a:rPr lang="en-US" sz="1800" dirty="0" smtClean="0"/>
              <a:t> </a:t>
            </a:r>
            <a:r>
              <a:rPr lang="en-US" sz="1800" b="1" dirty="0" err="1" smtClean="0"/>
              <a:t>pembeli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dan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penjual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saham</a:t>
            </a:r>
            <a:r>
              <a:rPr lang="en-US" sz="1800" dirty="0" smtClean="0"/>
              <a:t>.</a:t>
            </a:r>
          </a:p>
          <a:p>
            <a:pPr>
              <a:buFont typeface="Wingdings" pitchFamily="2" charset="2"/>
              <a:buChar char="§"/>
            </a:pPr>
            <a:endParaRPr lang="en-US" sz="1800" dirty="0" smtClean="0"/>
          </a:p>
          <a:p>
            <a:pPr>
              <a:buFont typeface="Wingdings" pitchFamily="2" charset="2"/>
              <a:buChar char="§"/>
            </a:pPr>
            <a:endParaRPr lang="en-US" sz="1800" dirty="0" smtClean="0"/>
          </a:p>
          <a:p>
            <a:pPr>
              <a:buFont typeface="Wingdings" pitchFamily="2" charset="2"/>
              <a:buChar char="§"/>
            </a:pPr>
            <a:endParaRPr lang="en-US" sz="1800" dirty="0" smtClean="0"/>
          </a:p>
          <a:p>
            <a:pPr>
              <a:buFont typeface="Wingdings" pitchFamily="2" charset="2"/>
              <a:buChar char="§"/>
            </a:pPr>
            <a:endParaRPr lang="en-US" sz="1800" dirty="0" smtClean="0"/>
          </a:p>
          <a:p>
            <a:pPr>
              <a:buFont typeface="Wingdings" pitchFamily="2" charset="2"/>
              <a:buChar char="§"/>
            </a:pPr>
            <a:endParaRPr lang="en-US" sz="1800" dirty="0" smtClean="0"/>
          </a:p>
          <a:p>
            <a:pPr>
              <a:buFont typeface="Wingdings" pitchFamily="2" charset="2"/>
              <a:buChar char="§"/>
            </a:pPr>
            <a:endParaRPr lang="en-US" sz="1800" dirty="0" smtClean="0"/>
          </a:p>
          <a:p>
            <a:pPr>
              <a:buFont typeface="Wingdings" pitchFamily="2" charset="2"/>
              <a:buChar char="§"/>
            </a:pPr>
            <a:endParaRPr lang="en-US" sz="1800" dirty="0" smtClean="0"/>
          </a:p>
          <a:p>
            <a:pPr>
              <a:buFont typeface="Wingdings" pitchFamily="2" charset="2"/>
              <a:buChar char="§"/>
            </a:pPr>
            <a:endParaRPr lang="en-US" sz="1800" dirty="0" smtClean="0"/>
          </a:p>
          <a:p>
            <a:pPr>
              <a:buFont typeface="Wingdings" pitchFamily="2" charset="2"/>
              <a:buChar char="§"/>
            </a:pPr>
            <a:endParaRPr lang="en-US" sz="1800" dirty="0" smtClean="0"/>
          </a:p>
          <a:p>
            <a:pPr>
              <a:buFont typeface="Wingdings" pitchFamily="2" charset="2"/>
              <a:buChar char="§"/>
            </a:pPr>
            <a:r>
              <a:rPr lang="en-US" sz="1800" dirty="0" smtClean="0"/>
              <a:t>Bursa </a:t>
            </a:r>
            <a:r>
              <a:rPr lang="en-US" sz="1800" dirty="0" err="1" smtClean="0"/>
              <a:t>efek</a:t>
            </a:r>
            <a:r>
              <a:rPr lang="en-US" sz="1800" dirty="0" smtClean="0"/>
              <a:t> di Indonesia </a:t>
            </a:r>
            <a:r>
              <a:rPr lang="en-US" sz="1800" dirty="0" err="1" smtClean="0"/>
              <a:t>dikenal</a:t>
            </a:r>
            <a:r>
              <a:rPr lang="en-US" sz="1800" dirty="0" smtClean="0"/>
              <a:t> </a:t>
            </a:r>
            <a:r>
              <a:rPr lang="en-US" sz="1800" dirty="0" err="1" smtClean="0"/>
              <a:t>dengan</a:t>
            </a:r>
            <a:r>
              <a:rPr lang="en-US" sz="1800" dirty="0" smtClean="0"/>
              <a:t> </a:t>
            </a:r>
            <a:r>
              <a:rPr lang="en-US" sz="1800" dirty="0" err="1" smtClean="0"/>
              <a:t>nama</a:t>
            </a:r>
            <a:r>
              <a:rPr lang="en-US" sz="1800" dirty="0" smtClean="0"/>
              <a:t> BEI </a:t>
            </a:r>
            <a:r>
              <a:rPr lang="en-US" sz="1800" dirty="0" err="1" smtClean="0"/>
              <a:t>atau</a:t>
            </a:r>
            <a:r>
              <a:rPr lang="en-US" sz="1800" dirty="0" smtClean="0"/>
              <a:t> </a:t>
            </a:r>
            <a:r>
              <a:rPr lang="en-US" sz="1800" b="1" dirty="0" smtClean="0"/>
              <a:t>Bursa </a:t>
            </a:r>
            <a:r>
              <a:rPr lang="en-US" sz="1800" b="1" dirty="0" err="1" smtClean="0"/>
              <a:t>Efek</a:t>
            </a:r>
            <a:r>
              <a:rPr lang="en-US" sz="1800" b="1" dirty="0" smtClean="0"/>
              <a:t> Indonesia</a:t>
            </a:r>
            <a:r>
              <a:rPr lang="en-US" sz="1800" dirty="0" smtClean="0"/>
              <a:t>.</a:t>
            </a:r>
            <a:endParaRPr lang="en-US" sz="1800" b="1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09600" y="274638"/>
            <a:ext cx="8229600" cy="634082"/>
          </a:xfrm>
          <a:prstGeom prst="rect">
            <a:avLst/>
          </a:prstGeom>
          <a:solidFill>
            <a:srgbClr val="C00000"/>
          </a:solidFill>
        </p:spPr>
        <p:txBody>
          <a:bodyPr/>
          <a:lstStyle/>
          <a:p>
            <a:pPr lvl="0" algn="ctr"/>
            <a:r>
              <a:rPr lang="en-US" sz="3600" b="1" dirty="0" err="1" smtClean="0">
                <a:solidFill>
                  <a:schemeClr val="bg1"/>
                </a:solidFill>
              </a:rPr>
              <a:t>Apa</a:t>
            </a:r>
            <a:r>
              <a:rPr lang="en-US" sz="3600" b="1" dirty="0" smtClean="0">
                <a:solidFill>
                  <a:schemeClr val="bg1"/>
                </a:solidFill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</a:rPr>
              <a:t>Itu</a:t>
            </a:r>
            <a:r>
              <a:rPr lang="en-US" sz="3600" b="1" dirty="0" smtClean="0">
                <a:solidFill>
                  <a:schemeClr val="bg1"/>
                </a:solidFill>
              </a:rPr>
              <a:t> Bursa </a:t>
            </a:r>
            <a:r>
              <a:rPr lang="en-US" sz="3600" b="1" dirty="0" err="1" smtClean="0">
                <a:solidFill>
                  <a:schemeClr val="bg1"/>
                </a:solidFill>
              </a:rPr>
              <a:t>Efek</a:t>
            </a:r>
            <a:r>
              <a:rPr lang="en-US" sz="3600" b="1" dirty="0" smtClean="0">
                <a:solidFill>
                  <a:schemeClr val="bg1"/>
                </a:solidFill>
              </a:rPr>
              <a:t>?</a:t>
            </a:r>
            <a:endParaRPr lang="en-US" sz="3600" dirty="0">
              <a:solidFill>
                <a:schemeClr val="bg1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0" y="2819400"/>
            <a:ext cx="3657600" cy="2648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043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http://www.migrationnews.com/files/images/content/news_inf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71800" y="3048000"/>
            <a:ext cx="3200401" cy="2255376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762000" y="990600"/>
            <a:ext cx="75438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Ada </a:t>
            </a:r>
            <a:r>
              <a:rPr lang="en-US" b="1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menyebabkan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saham</a:t>
            </a:r>
            <a:r>
              <a:rPr lang="en-US" dirty="0" smtClean="0"/>
              <a:t> </a:t>
            </a:r>
            <a:r>
              <a:rPr lang="en-US" dirty="0" err="1" smtClean="0"/>
              <a:t>bergerak</a:t>
            </a:r>
            <a:r>
              <a:rPr lang="en-US" dirty="0" smtClean="0"/>
              <a:t>:</a:t>
            </a:r>
          </a:p>
          <a:p>
            <a:r>
              <a:rPr lang="en-US" dirty="0" smtClean="0"/>
              <a:t> 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b="1" dirty="0" err="1" smtClean="0"/>
              <a:t>Informasi</a:t>
            </a:r>
            <a:r>
              <a:rPr lang="en-US" b="1" dirty="0" smtClean="0"/>
              <a:t> </a:t>
            </a:r>
            <a:r>
              <a:rPr lang="en-US" b="1" dirty="0" err="1" smtClean="0"/>
              <a:t>Baru</a:t>
            </a:r>
            <a:r>
              <a:rPr lang="en-US" b="1" dirty="0" smtClean="0"/>
              <a:t>:</a:t>
            </a:r>
            <a:r>
              <a:rPr lang="en-US" dirty="0" smtClean="0"/>
              <a:t> </a:t>
            </a:r>
          </a:p>
          <a:p>
            <a:pPr marL="342900" lvl="0" indent="-342900">
              <a:buFont typeface="+mj-lt"/>
              <a:buAutoNum type="arabicPeriod"/>
            </a:pPr>
            <a:endParaRPr lang="en-US" dirty="0" smtClean="0"/>
          </a:p>
          <a:p>
            <a:pPr marL="800100" lvl="1" indent="-342900">
              <a:buFont typeface="Wingdings" pitchFamily="2" charset="2"/>
              <a:buChar char="§"/>
            </a:pP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kuncinya</a:t>
            </a:r>
            <a:r>
              <a:rPr lang="en-US" dirty="0" smtClean="0"/>
              <a:t>.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alasan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b="1" dirty="0" err="1" smtClean="0"/>
              <a:t>memvaluasi</a:t>
            </a:r>
            <a:r>
              <a:rPr lang="en-US" dirty="0" smtClean="0"/>
              <a:t> </a:t>
            </a:r>
            <a:r>
              <a:rPr lang="en-US" dirty="0" err="1" smtClean="0"/>
              <a:t>saham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b="1" dirty="0" smtClean="0"/>
              <a:t>level </a:t>
            </a:r>
            <a:r>
              <a:rPr lang="en-US" b="1" dirty="0" err="1" smtClean="0"/>
              <a:t>harga</a:t>
            </a:r>
            <a:r>
              <a:rPr lang="en-US" b="1" dirty="0" smtClean="0"/>
              <a:t> </a:t>
            </a:r>
            <a:r>
              <a:rPr lang="en-US" b="1" dirty="0" err="1" smtClean="0"/>
              <a:t>tertentu</a:t>
            </a:r>
            <a:r>
              <a:rPr lang="en-US" dirty="0" smtClean="0"/>
              <a:t>.</a:t>
            </a:r>
          </a:p>
          <a:p>
            <a:pPr marL="800100" lvl="1" indent="-342900">
              <a:buFont typeface="Wingdings" pitchFamily="2" charset="2"/>
              <a:buChar char="§"/>
            </a:pPr>
            <a:r>
              <a:rPr lang="en-US" dirty="0" err="1" smtClean="0"/>
              <a:t>Pasar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memberi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saham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b="1" dirty="0" err="1" smtClean="0"/>
              <a:t>semua</a:t>
            </a:r>
            <a:r>
              <a:rPr lang="en-US" b="1" dirty="0" smtClean="0"/>
              <a:t> </a:t>
            </a:r>
            <a:r>
              <a:rPr lang="en-US" b="1" dirty="0" err="1" smtClean="0"/>
              <a:t>informasi</a:t>
            </a:r>
            <a:r>
              <a:rPr lang="en-US" b="1" dirty="0" smtClean="0"/>
              <a:t> yang </a:t>
            </a:r>
            <a:r>
              <a:rPr lang="en-US" b="1" dirty="0" err="1" smtClean="0"/>
              <a:t>diketahui</a:t>
            </a:r>
            <a:r>
              <a:rPr lang="en-US" dirty="0" smtClean="0"/>
              <a:t>.</a:t>
            </a:r>
          </a:p>
          <a:p>
            <a:pPr marL="800100" lvl="1" indent="-342900">
              <a:buFont typeface="Wingdings" pitchFamily="2" charset="2"/>
              <a:buChar char="§"/>
            </a:pPr>
            <a:endParaRPr lang="en-US" dirty="0" smtClean="0"/>
          </a:p>
          <a:p>
            <a:pPr marL="800100" lvl="1" indent="-342900">
              <a:buFont typeface="Wingdings" pitchFamily="2" charset="2"/>
              <a:buChar char="§"/>
            </a:pPr>
            <a:endParaRPr lang="en-US" dirty="0" smtClean="0"/>
          </a:p>
          <a:p>
            <a:pPr marL="800100" lvl="1" indent="-342900">
              <a:buFont typeface="Wingdings" pitchFamily="2" charset="2"/>
              <a:buChar char="§"/>
            </a:pPr>
            <a:endParaRPr lang="en-US" dirty="0" smtClean="0"/>
          </a:p>
          <a:p>
            <a:pPr marL="800100" lvl="1" indent="-342900">
              <a:buFont typeface="Wingdings" pitchFamily="2" charset="2"/>
              <a:buChar char="§"/>
            </a:pPr>
            <a:endParaRPr lang="en-US" dirty="0" smtClean="0"/>
          </a:p>
          <a:p>
            <a:pPr marL="800100" lvl="1" indent="-342900">
              <a:buFont typeface="Wingdings" pitchFamily="2" charset="2"/>
              <a:buChar char="§"/>
            </a:pPr>
            <a:endParaRPr lang="en-US" dirty="0" smtClean="0"/>
          </a:p>
          <a:p>
            <a:pPr marL="800100" lvl="1" indent="-342900">
              <a:buFont typeface="Wingdings" pitchFamily="2" charset="2"/>
              <a:buChar char="§"/>
            </a:pPr>
            <a:endParaRPr lang="en-US" dirty="0" smtClean="0"/>
          </a:p>
          <a:p>
            <a:pPr marL="800100" lvl="1" indent="-342900">
              <a:buFont typeface="Wingdings" pitchFamily="2" charset="2"/>
              <a:buChar char="§"/>
            </a:pPr>
            <a:endParaRPr lang="en-US" dirty="0" smtClean="0"/>
          </a:p>
          <a:p>
            <a:pPr marL="800100" lvl="1" indent="-342900">
              <a:buFont typeface="Wingdings" pitchFamily="2" charset="2"/>
              <a:buChar char="§"/>
            </a:pPr>
            <a:endParaRPr lang="en-US" dirty="0" smtClean="0"/>
          </a:p>
          <a:p>
            <a:pPr marL="800100" lvl="1" indent="-342900">
              <a:buFont typeface="Wingdings" pitchFamily="2" charset="2"/>
              <a:buChar char="§"/>
            </a:pP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tersebar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, </a:t>
            </a:r>
            <a:r>
              <a:rPr lang="en-US" dirty="0" err="1" smtClean="0"/>
              <a:t>pasar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menyesuaikan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naik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turun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 </a:t>
            </a:r>
            <a:r>
              <a:rPr lang="en-US" dirty="0" err="1" smtClean="0"/>
              <a:t>memandang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pengaruh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b="1" dirty="0" err="1" smtClean="0"/>
              <a:t>kemampuan</a:t>
            </a:r>
            <a:r>
              <a:rPr lang="en-US" b="1" dirty="0" smtClean="0"/>
              <a:t> </a:t>
            </a:r>
            <a:r>
              <a:rPr lang="en-US" b="1" dirty="0" err="1" smtClean="0"/>
              <a:t>mencetak</a:t>
            </a:r>
            <a:r>
              <a:rPr lang="en-US" b="1" dirty="0" smtClean="0"/>
              <a:t> </a:t>
            </a:r>
            <a:r>
              <a:rPr lang="en-US" b="1" dirty="0" err="1" smtClean="0"/>
              <a:t>laba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di </a:t>
            </a:r>
            <a:r>
              <a:rPr lang="en-US" b="1" dirty="0" err="1" smtClean="0"/>
              <a:t>masa</a:t>
            </a:r>
            <a:r>
              <a:rPr lang="en-US" b="1" dirty="0" smtClean="0"/>
              <a:t> </a:t>
            </a:r>
            <a:r>
              <a:rPr lang="en-US" b="1" dirty="0" err="1" smtClean="0"/>
              <a:t>depan</a:t>
            </a:r>
            <a:r>
              <a:rPr lang="en-US" dirty="0" smtClean="0"/>
              <a:t>.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609600" y="274638"/>
            <a:ext cx="8229600" cy="634082"/>
          </a:xfrm>
          <a:prstGeom prst="rect">
            <a:avLst/>
          </a:prstGeom>
          <a:solidFill>
            <a:srgbClr val="C00000"/>
          </a:solidFill>
        </p:spPr>
        <p:txBody>
          <a:bodyPr/>
          <a:lstStyle/>
          <a:p>
            <a:pPr lvl="0" algn="ctr"/>
            <a:r>
              <a:rPr lang="en-US" sz="3600" b="1" dirty="0" err="1" smtClean="0">
                <a:solidFill>
                  <a:schemeClr val="bg1"/>
                </a:solidFill>
              </a:rPr>
              <a:t>Apa</a:t>
            </a:r>
            <a:r>
              <a:rPr lang="en-US" sz="3600" b="1" dirty="0" smtClean="0">
                <a:solidFill>
                  <a:schemeClr val="bg1"/>
                </a:solidFill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</a:rPr>
              <a:t>Penyebab</a:t>
            </a:r>
            <a:r>
              <a:rPr lang="en-US" sz="3600" b="1" dirty="0" smtClean="0">
                <a:solidFill>
                  <a:schemeClr val="bg1"/>
                </a:solidFill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</a:rPr>
              <a:t>Harga</a:t>
            </a:r>
            <a:r>
              <a:rPr lang="en-US" sz="3600" b="1" dirty="0" smtClean="0">
                <a:solidFill>
                  <a:schemeClr val="bg1"/>
                </a:solidFill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</a:rPr>
              <a:t>Saham</a:t>
            </a:r>
            <a:r>
              <a:rPr lang="en-US" sz="3600" b="1" dirty="0" smtClean="0">
                <a:solidFill>
                  <a:schemeClr val="bg1"/>
                </a:solidFill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</a:rPr>
              <a:t>Bergerak</a:t>
            </a:r>
            <a:r>
              <a:rPr lang="en-US" sz="3600" b="1" dirty="0" smtClean="0">
                <a:solidFill>
                  <a:schemeClr val="bg1"/>
                </a:solidFill>
              </a:rPr>
              <a:t>?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0" y="914400"/>
            <a:ext cx="75438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 </a:t>
            </a:r>
          </a:p>
          <a:p>
            <a:pPr marL="342900" lvl="0" indent="-342900">
              <a:buAutoNum type="arabicPeriod" startAt="2"/>
            </a:pPr>
            <a:r>
              <a:rPr lang="en-US" b="1" dirty="0" err="1" smtClean="0"/>
              <a:t>Ketidakpastian</a:t>
            </a:r>
            <a:r>
              <a:rPr lang="en-US" b="1" dirty="0" smtClean="0"/>
              <a:t>:</a:t>
            </a:r>
            <a:r>
              <a:rPr lang="en-US" dirty="0" smtClean="0"/>
              <a:t> </a:t>
            </a:r>
          </a:p>
          <a:p>
            <a:pPr marL="800100" lvl="1" indent="-342900">
              <a:buFont typeface="Wingdings" pitchFamily="2" charset="2"/>
              <a:buChar char="§"/>
            </a:pPr>
            <a:r>
              <a:rPr lang="en-US" dirty="0" err="1" smtClean="0"/>
              <a:t>Berapa</a:t>
            </a:r>
            <a:r>
              <a:rPr lang="en-US" dirty="0" smtClean="0"/>
              <a:t> </a:t>
            </a:r>
            <a:r>
              <a:rPr lang="en-US" dirty="0" err="1" smtClean="0"/>
              <a:t>laba</a:t>
            </a:r>
            <a:r>
              <a:rPr lang="en-US" dirty="0" smtClean="0"/>
              <a:t>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dihasilkan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di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depan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dipastikan</a:t>
            </a:r>
            <a:r>
              <a:rPr lang="en-US" dirty="0" smtClean="0"/>
              <a:t>.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,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dihadapkan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sedikit</a:t>
            </a:r>
            <a:r>
              <a:rPr lang="en-US" dirty="0" smtClean="0"/>
              <a:t>  </a:t>
            </a:r>
            <a:r>
              <a:rPr lang="en-US" b="1" dirty="0" smtClean="0"/>
              <a:t>bounce</a:t>
            </a:r>
            <a:r>
              <a:rPr lang="en-US" dirty="0" smtClean="0"/>
              <a:t> / </a:t>
            </a:r>
            <a:r>
              <a:rPr lang="en-US" b="1" dirty="0" smtClean="0"/>
              <a:t>drop </a:t>
            </a:r>
            <a:r>
              <a:rPr lang="en-US" dirty="0" err="1" smtClean="0"/>
              <a:t>sebab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 </a:t>
            </a:r>
            <a:r>
              <a:rPr lang="en-US" dirty="0" err="1" smtClean="0"/>
              <a:t>gugup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depan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.</a:t>
            </a:r>
          </a:p>
          <a:p>
            <a:pPr marL="800100" lvl="1" indent="-342900">
              <a:buFont typeface="Wingdings" pitchFamily="2" charset="2"/>
              <a:buChar char="§"/>
            </a:pPr>
            <a:r>
              <a:rPr lang="en-US" dirty="0" err="1" smtClean="0"/>
              <a:t>Ketidakpastian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depan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mendatangkan</a:t>
            </a:r>
            <a:r>
              <a:rPr lang="en-US" dirty="0" smtClean="0"/>
              <a:t> </a:t>
            </a:r>
            <a:r>
              <a:rPr lang="en-US" b="1" dirty="0" err="1" smtClean="0"/>
              <a:t>volatilitas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walaupun</a:t>
            </a:r>
            <a:r>
              <a:rPr lang="en-US" dirty="0" smtClean="0"/>
              <a:t> di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berita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.</a:t>
            </a:r>
          </a:p>
          <a:p>
            <a:pPr marL="342900" indent="-342900"/>
            <a:endParaRPr lang="en-US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609600" y="274638"/>
            <a:ext cx="8229600" cy="634082"/>
          </a:xfrm>
          <a:prstGeom prst="rect">
            <a:avLst/>
          </a:prstGeom>
          <a:solidFill>
            <a:srgbClr val="C00000"/>
          </a:solidFill>
        </p:spPr>
        <p:txBody>
          <a:bodyPr/>
          <a:lstStyle/>
          <a:p>
            <a:pPr lvl="0" algn="ctr"/>
            <a:r>
              <a:rPr lang="en-US" sz="3600" b="1" dirty="0" err="1">
                <a:solidFill>
                  <a:schemeClr val="bg1"/>
                </a:solidFill>
              </a:rPr>
              <a:t>Apa</a:t>
            </a:r>
            <a:r>
              <a:rPr lang="en-US" sz="3600" b="1" dirty="0">
                <a:solidFill>
                  <a:schemeClr val="bg1"/>
                </a:solidFill>
              </a:rPr>
              <a:t> </a:t>
            </a:r>
            <a:r>
              <a:rPr lang="en-US" sz="3600" b="1" dirty="0" err="1">
                <a:solidFill>
                  <a:schemeClr val="bg1"/>
                </a:solidFill>
              </a:rPr>
              <a:t>Penyebab</a:t>
            </a:r>
            <a:r>
              <a:rPr lang="en-US" sz="3600" b="1" dirty="0">
                <a:solidFill>
                  <a:schemeClr val="bg1"/>
                </a:solidFill>
              </a:rPr>
              <a:t> </a:t>
            </a:r>
            <a:r>
              <a:rPr lang="en-US" sz="3600" b="1" dirty="0" err="1">
                <a:solidFill>
                  <a:schemeClr val="bg1"/>
                </a:solidFill>
              </a:rPr>
              <a:t>Harga</a:t>
            </a:r>
            <a:r>
              <a:rPr lang="en-US" sz="3600" b="1" dirty="0">
                <a:solidFill>
                  <a:schemeClr val="bg1"/>
                </a:solidFill>
              </a:rPr>
              <a:t> </a:t>
            </a:r>
            <a:r>
              <a:rPr lang="en-US" sz="3600" b="1" dirty="0" err="1">
                <a:solidFill>
                  <a:schemeClr val="bg1"/>
                </a:solidFill>
              </a:rPr>
              <a:t>Saham</a:t>
            </a:r>
            <a:r>
              <a:rPr lang="en-US" sz="3600" b="1" dirty="0">
                <a:solidFill>
                  <a:schemeClr val="bg1"/>
                </a:solidFill>
              </a:rPr>
              <a:t> </a:t>
            </a:r>
            <a:r>
              <a:rPr lang="en-US" sz="3600" b="1" dirty="0" err="1">
                <a:solidFill>
                  <a:schemeClr val="bg1"/>
                </a:solidFill>
              </a:rPr>
              <a:t>Bergerak</a:t>
            </a:r>
            <a:r>
              <a:rPr lang="en-US" sz="3600" b="1" dirty="0">
                <a:solidFill>
                  <a:schemeClr val="bg1"/>
                </a:solidFill>
              </a:rPr>
              <a:t>?</a:t>
            </a:r>
            <a:endParaRPr lang="en-US" sz="3600" dirty="0">
              <a:solidFill>
                <a:schemeClr val="bg1"/>
              </a:solidFill>
            </a:endParaRPr>
          </a:p>
        </p:txBody>
      </p:sp>
      <p:pic>
        <p:nvPicPr>
          <p:cNvPr id="20482" name="Picture 2" descr="http://www.thewealthmagic.com/wp-content/uploads/2012/02/Stock-Market-Rise-and-Fall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14600" y="3505200"/>
            <a:ext cx="4419600" cy="2932536"/>
          </a:xfrm>
          <a:prstGeom prst="rect">
            <a:avLst/>
          </a:prstGeom>
          <a:ln>
            <a:solidFill>
              <a:schemeClr val="accent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0" y="1295400"/>
            <a:ext cx="75438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AutoNum type="arabicPeriod" startAt="3"/>
            </a:pPr>
            <a:r>
              <a:rPr lang="en-US" b="1" dirty="0" err="1" smtClean="0"/>
              <a:t>Faktor</a:t>
            </a:r>
            <a:r>
              <a:rPr lang="en-US" b="1" dirty="0" smtClean="0"/>
              <a:t> </a:t>
            </a:r>
            <a:r>
              <a:rPr lang="en-US" b="1" dirty="0" err="1" smtClean="0"/>
              <a:t>Psikologi</a:t>
            </a:r>
            <a:r>
              <a:rPr lang="en-US" dirty="0" smtClean="0"/>
              <a:t>: </a:t>
            </a:r>
          </a:p>
          <a:p>
            <a:pPr marL="800100" lvl="1" indent="-342900">
              <a:buFont typeface="Wingdings" pitchFamily="2" charset="2"/>
              <a:buChar char="§"/>
            </a:pPr>
            <a:r>
              <a:rPr lang="en-US" dirty="0" err="1" smtClean="0"/>
              <a:t>Pikiran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di </a:t>
            </a:r>
            <a:r>
              <a:rPr lang="en-US" dirty="0" err="1" smtClean="0"/>
              <a:t>balik</a:t>
            </a:r>
            <a:r>
              <a:rPr lang="en-US" dirty="0" smtClean="0"/>
              <a:t> </a:t>
            </a:r>
            <a:r>
              <a:rPr lang="en-US" dirty="0" err="1" smtClean="0"/>
              <a:t>aktivitas</a:t>
            </a:r>
            <a:r>
              <a:rPr lang="en-US" dirty="0" smtClean="0"/>
              <a:t> </a:t>
            </a:r>
            <a:r>
              <a:rPr lang="en-US" dirty="0" err="1" smtClean="0"/>
              <a:t>perdagangan</a:t>
            </a:r>
            <a:r>
              <a:rPr lang="en-US" dirty="0" smtClean="0"/>
              <a:t> </a:t>
            </a:r>
            <a:r>
              <a:rPr lang="en-US" dirty="0" err="1" smtClean="0"/>
              <a:t>saham</a:t>
            </a:r>
            <a:r>
              <a:rPr lang="en-US" dirty="0" smtClean="0"/>
              <a:t> di </a:t>
            </a:r>
            <a:r>
              <a:rPr lang="en-US" dirty="0" err="1" smtClean="0"/>
              <a:t>pasar</a:t>
            </a:r>
            <a:r>
              <a:rPr lang="en-US" dirty="0" smtClean="0"/>
              <a:t> modal.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artinya</a:t>
            </a:r>
            <a:r>
              <a:rPr lang="en-US" dirty="0" smtClean="0"/>
              <a:t> </a:t>
            </a:r>
            <a:r>
              <a:rPr lang="en-US" b="1" dirty="0" err="1" smtClean="0"/>
              <a:t>karakteristik</a:t>
            </a:r>
            <a:r>
              <a:rPr lang="en-US" b="1" dirty="0" smtClean="0"/>
              <a:t> </a:t>
            </a:r>
            <a:r>
              <a:rPr lang="en-US" b="1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yang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pergerakan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saham</a:t>
            </a:r>
            <a:r>
              <a:rPr lang="en-US" dirty="0" smtClean="0"/>
              <a:t>.</a:t>
            </a:r>
          </a:p>
          <a:p>
            <a:pPr marL="800100" lvl="1" indent="-342900">
              <a:buFont typeface="Wingdings" pitchFamily="2" charset="2"/>
              <a:buChar char="§"/>
            </a:pPr>
            <a:r>
              <a:rPr lang="en-US" dirty="0" err="1" smtClean="0"/>
              <a:t>Mengerti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b="1" dirty="0" err="1" smtClean="0"/>
              <a:t>psikologi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berguna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investor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mengevaluasi</a:t>
            </a:r>
            <a:r>
              <a:rPr lang="en-US" dirty="0" smtClean="0"/>
              <a:t> </a:t>
            </a:r>
            <a:r>
              <a:rPr lang="en-US" dirty="0" err="1" smtClean="0"/>
              <a:t>peluang</a:t>
            </a:r>
            <a:r>
              <a:rPr lang="en-US" dirty="0" smtClean="0"/>
              <a:t> </a:t>
            </a:r>
            <a:r>
              <a:rPr lang="en-US" dirty="0" err="1" smtClean="0"/>
              <a:t>investasi</a:t>
            </a:r>
            <a:r>
              <a:rPr lang="en-US" dirty="0" smtClean="0"/>
              <a:t> di </a:t>
            </a:r>
            <a:r>
              <a:rPr lang="en-US" dirty="0" err="1" smtClean="0"/>
              <a:t>pasar</a:t>
            </a:r>
            <a:r>
              <a:rPr lang="en-US" dirty="0" smtClean="0"/>
              <a:t> </a:t>
            </a:r>
            <a:r>
              <a:rPr lang="en-US" smtClean="0"/>
              <a:t>saham.</a:t>
            </a:r>
            <a:endParaRPr lang="en-US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609600" y="274638"/>
            <a:ext cx="8229600" cy="634082"/>
          </a:xfrm>
          <a:prstGeom prst="rect">
            <a:avLst/>
          </a:prstGeom>
          <a:solidFill>
            <a:srgbClr val="C00000"/>
          </a:solidFill>
        </p:spPr>
        <p:txBody>
          <a:bodyPr/>
          <a:lstStyle/>
          <a:p>
            <a:pPr lvl="0" algn="ctr"/>
            <a:r>
              <a:rPr lang="en-US" sz="3600" b="1" dirty="0" err="1">
                <a:solidFill>
                  <a:schemeClr val="bg1"/>
                </a:solidFill>
              </a:rPr>
              <a:t>Apa</a:t>
            </a:r>
            <a:r>
              <a:rPr lang="en-US" sz="3600" b="1" dirty="0">
                <a:solidFill>
                  <a:schemeClr val="bg1"/>
                </a:solidFill>
              </a:rPr>
              <a:t> </a:t>
            </a:r>
            <a:r>
              <a:rPr lang="en-US" sz="3600" b="1" dirty="0" err="1">
                <a:solidFill>
                  <a:schemeClr val="bg1"/>
                </a:solidFill>
              </a:rPr>
              <a:t>Penyebab</a:t>
            </a:r>
            <a:r>
              <a:rPr lang="en-US" sz="3600" b="1" dirty="0">
                <a:solidFill>
                  <a:schemeClr val="bg1"/>
                </a:solidFill>
              </a:rPr>
              <a:t> </a:t>
            </a:r>
            <a:r>
              <a:rPr lang="en-US" sz="3600" b="1" dirty="0" err="1">
                <a:solidFill>
                  <a:schemeClr val="bg1"/>
                </a:solidFill>
              </a:rPr>
              <a:t>Harga</a:t>
            </a:r>
            <a:r>
              <a:rPr lang="en-US" sz="3600" b="1" dirty="0">
                <a:solidFill>
                  <a:schemeClr val="bg1"/>
                </a:solidFill>
              </a:rPr>
              <a:t> </a:t>
            </a:r>
            <a:r>
              <a:rPr lang="en-US" sz="3600" b="1" dirty="0" err="1">
                <a:solidFill>
                  <a:schemeClr val="bg1"/>
                </a:solidFill>
              </a:rPr>
              <a:t>Saham</a:t>
            </a:r>
            <a:r>
              <a:rPr lang="en-US" sz="3600" b="1" dirty="0">
                <a:solidFill>
                  <a:schemeClr val="bg1"/>
                </a:solidFill>
              </a:rPr>
              <a:t> </a:t>
            </a:r>
            <a:r>
              <a:rPr lang="en-US" sz="3600" b="1" dirty="0" err="1">
                <a:solidFill>
                  <a:schemeClr val="bg1"/>
                </a:solidFill>
              </a:rPr>
              <a:t>Bergerak</a:t>
            </a:r>
            <a:r>
              <a:rPr lang="en-US" sz="3600" b="1" dirty="0">
                <a:solidFill>
                  <a:schemeClr val="bg1"/>
                </a:solidFill>
              </a:rPr>
              <a:t>?</a:t>
            </a:r>
            <a:endParaRPr lang="en-US" sz="3600" dirty="0">
              <a:solidFill>
                <a:schemeClr val="bg1"/>
              </a:solidFill>
            </a:endParaRPr>
          </a:p>
        </p:txBody>
      </p:sp>
      <p:pic>
        <p:nvPicPr>
          <p:cNvPr id="21508" name="Picture 4" descr="http://www.jcit.com.cn/wp-content/uploads/demand-supply-analytics1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14600" y="3810000"/>
            <a:ext cx="4038600" cy="276211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455081" y="332656"/>
            <a:ext cx="8229600" cy="6372944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endParaRPr lang="en-US" sz="1600" dirty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endParaRPr lang="en-US" sz="1600" dirty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endParaRPr lang="en-US" sz="1600" dirty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PT.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Inti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Fikasa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Securindo</a:t>
            </a: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Menara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Batavia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Lantai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23 </a:t>
            </a:r>
          </a:p>
          <a:p>
            <a:pPr marL="0" indent="0" algn="ctr">
              <a:buNone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Jl. KH. Mas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Mansyur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Kav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. 125-126</a:t>
            </a:r>
          </a:p>
          <a:p>
            <a:pPr marL="0" indent="0" algn="ctr">
              <a:buNone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Jakarta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Pusat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10220 </a:t>
            </a:r>
          </a:p>
          <a:p>
            <a:pPr marL="0" indent="0" algn="ctr">
              <a:buNone/>
            </a:pP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Phone: +62 21 57930080 </a:t>
            </a:r>
          </a:p>
          <a:p>
            <a:pPr marL="0" indent="0" algn="ctr">
              <a:buNone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Fax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: +62 21 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57930090</a:t>
            </a:r>
          </a:p>
          <a:p>
            <a:pPr marL="0" indent="0" algn="ctr">
              <a:buNone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Email: info@intifikasa.com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457200" y="274638"/>
            <a:ext cx="8229600" cy="634082"/>
          </a:xfrm>
          <a:prstGeom prst="rect">
            <a:avLst/>
          </a:prstGeom>
          <a:solidFill>
            <a:srgbClr val="C00000"/>
          </a:solidFill>
        </p:spPr>
        <p:txBody>
          <a:bodyPr/>
          <a:lstStyle>
            <a:defPPr>
              <a:defRPr lang="en-US"/>
            </a:defPPr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Terima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Kasih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8609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432</TotalTime>
  <Words>382</Words>
  <Application>Microsoft Office PowerPoint</Application>
  <PresentationFormat>On-screen Show (4:3)</PresentationFormat>
  <Paragraphs>77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Convonix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Akhil</dc:creator>
  <cp:lastModifiedBy>ardiarifin</cp:lastModifiedBy>
  <cp:revision>114</cp:revision>
  <dcterms:created xsi:type="dcterms:W3CDTF">2012-10-05T05:28:07Z</dcterms:created>
  <dcterms:modified xsi:type="dcterms:W3CDTF">2014-10-17T06:09:15Z</dcterms:modified>
</cp:coreProperties>
</file>